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87" r:id="rId2"/>
    <p:sldId id="285" r:id="rId3"/>
    <p:sldId id="286" r:id="rId4"/>
    <p:sldId id="289" r:id="rId5"/>
    <p:sldId id="284" r:id="rId6"/>
    <p:sldId id="288" r:id="rId7"/>
    <p:sldId id="290" r:id="rId8"/>
  </p:sldIdLst>
  <p:sldSz cx="9144000" cy="5143500" type="screen16x9"/>
  <p:notesSz cx="6797675" cy="9928225"/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Чеботарев Максим Алексеевич" initials="ЧМА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1"/>
    <a:srgbClr val="8064A2"/>
    <a:srgbClr val="ED1614"/>
    <a:srgbClr val="E91A18"/>
    <a:srgbClr val="A00004"/>
    <a:srgbClr val="0067B2"/>
    <a:srgbClr val="0066CC"/>
    <a:srgbClr val="0099FF"/>
    <a:srgbClr val="3416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433" autoAdjust="0"/>
  </p:normalViewPr>
  <p:slideViewPr>
    <p:cSldViewPr snapToGrid="0">
      <p:cViewPr varScale="1">
        <p:scale>
          <a:sx n="151" d="100"/>
          <a:sy n="151" d="100"/>
        </p:scale>
        <p:origin x="-396" y="-90"/>
      </p:cViewPr>
      <p:guideLst>
        <p:guide orient="horz" pos="16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C0A28-58DC-45EC-8586-BAA6EA839A8F}" type="datetimeFigureOut">
              <a:rPr lang="ru-RU" smtClean="0"/>
              <a:t>27.11.2019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184BE-964E-441E-AE0E-2EDEBE6A8C9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444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071"/>
            <a:ext cx="9142642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522768"/>
            <a:ext cx="7772400" cy="1102519"/>
          </a:xfrm>
        </p:spPr>
        <p:txBody>
          <a:bodyPr>
            <a:normAutofit/>
          </a:bodyPr>
          <a:lstStyle>
            <a:lvl1pPr>
              <a:defRPr sz="3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100" b="0">
                <a:solidFill>
                  <a:schemeClr val="bg1"/>
                </a:solidFill>
                <a:latin typeface="+mj-lt"/>
              </a:defRPr>
            </a:lvl1pPr>
            <a:lvl2pPr marL="342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22.12.2012</a:t>
            </a:r>
          </a:p>
        </p:txBody>
      </p:sp>
    </p:spTree>
    <p:extLst>
      <p:ext uri="{BB962C8B-B14F-4D97-AF65-F5344CB8AC3E}">
        <p14:creationId xmlns:p14="http://schemas.microsoft.com/office/powerpoint/2010/main" val="625816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39" indent="0">
              <a:buNone/>
              <a:defRPr sz="2100"/>
            </a:lvl2pPr>
            <a:lvl3pPr marL="685679" indent="0">
              <a:buNone/>
              <a:defRPr sz="1800"/>
            </a:lvl3pPr>
            <a:lvl4pPr marL="1028519" indent="0">
              <a:buNone/>
              <a:defRPr sz="1500"/>
            </a:lvl4pPr>
            <a:lvl5pPr marL="1371358" indent="0">
              <a:buNone/>
              <a:defRPr sz="1500"/>
            </a:lvl5pPr>
            <a:lvl6pPr marL="1714197" indent="0">
              <a:buNone/>
              <a:defRPr sz="1500"/>
            </a:lvl6pPr>
            <a:lvl7pPr marL="2057037" indent="0">
              <a:buNone/>
              <a:defRPr sz="1500"/>
            </a:lvl7pPr>
            <a:lvl8pPr marL="2399876" indent="0">
              <a:buNone/>
              <a:defRPr sz="1500"/>
            </a:lvl8pPr>
            <a:lvl9pPr marL="2742716" indent="0">
              <a:buNone/>
              <a:defRPr sz="1500"/>
            </a:lvl9pPr>
          </a:lstStyle>
          <a:p>
            <a:r>
              <a:rPr lang="ru-RU" dirty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839" indent="0">
              <a:buNone/>
              <a:defRPr sz="900"/>
            </a:lvl2pPr>
            <a:lvl3pPr marL="685679" indent="0">
              <a:buNone/>
              <a:defRPr sz="800"/>
            </a:lvl3pPr>
            <a:lvl4pPr marL="1028519" indent="0">
              <a:buNone/>
              <a:defRPr sz="700"/>
            </a:lvl4pPr>
            <a:lvl5pPr marL="1371358" indent="0">
              <a:buNone/>
              <a:defRPr sz="700"/>
            </a:lvl5pPr>
            <a:lvl6pPr marL="1714197" indent="0">
              <a:buNone/>
              <a:defRPr sz="700"/>
            </a:lvl6pPr>
            <a:lvl7pPr marL="2057037" indent="0">
              <a:buNone/>
              <a:defRPr sz="700"/>
            </a:lvl7pPr>
            <a:lvl8pPr marL="2399876" indent="0">
              <a:buNone/>
              <a:defRPr sz="700"/>
            </a:lvl8pPr>
            <a:lvl9pPr marL="2742716" indent="0">
              <a:buNone/>
              <a:defRPr sz="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20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968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1" y="227410"/>
            <a:ext cx="2405063" cy="48387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10"/>
            <a:ext cx="7065962" cy="48387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23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435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</p:spPr>
        <p:txBody>
          <a:bodyPr/>
          <a:lstStyle>
            <a:lvl1pPr marL="238981" indent="0">
              <a:buFontTx/>
              <a:buNone/>
              <a:defRPr b="1">
                <a:latin typeface="+mj-lt"/>
              </a:defRPr>
            </a:lvl1pPr>
            <a:lvl2pPr marL="236894" indent="2087">
              <a:defRPr>
                <a:latin typeface="+mj-lt"/>
              </a:defRPr>
            </a:lvl2pPr>
            <a:lvl3pPr marL="413259" indent="-171148">
              <a:tabLst/>
              <a:defRPr>
                <a:latin typeface="+mj-lt"/>
              </a:defRPr>
            </a:lvl3pPr>
            <a:lvl4pPr marL="0" indent="236894">
              <a:lnSpc>
                <a:spcPts val="1184"/>
              </a:lnSpc>
              <a:spcBef>
                <a:spcPts val="263"/>
              </a:spcBef>
              <a:defRPr>
                <a:latin typeface="+mj-lt"/>
              </a:defRPr>
            </a:lvl4pPr>
            <a:lvl5pPr>
              <a:lnSpc>
                <a:spcPts val="1184"/>
              </a:lnSpc>
              <a:spcBef>
                <a:spcPts val="26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1" y="3845308"/>
            <a:ext cx="923618" cy="282640"/>
          </a:xfrm>
          <a:prstGeom prst="rect">
            <a:avLst/>
          </a:prstGeom>
          <a:noFill/>
        </p:spPr>
        <p:txBody>
          <a:bodyPr wrap="square" lIns="60110" tIns="30056" rIns="60110" bIns="30056" rtlCol="0">
            <a:noAutofit/>
          </a:bodyPr>
          <a:lstStyle/>
          <a:p>
            <a:pPr defTabSz="685679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375803"/>
            <a:ext cx="7337192" cy="829352"/>
          </a:xfrm>
        </p:spPr>
        <p:txBody>
          <a:bodyPr/>
          <a:lstStyle>
            <a:lvl1pPr marL="0" marR="0" indent="0" defTabSz="6856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500"/>
            </a:lvl1pPr>
          </a:lstStyle>
          <a:p>
            <a:pPr marL="0" marR="0" lvl="0" indent="0" defTabSz="6856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84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354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205154"/>
            <a:ext cx="7320689" cy="3621940"/>
          </a:xfrm>
        </p:spPr>
        <p:txBody>
          <a:bodyPr/>
          <a:lstStyle>
            <a:lvl1pPr marL="238981" indent="0">
              <a:buFontTx/>
              <a:buNone/>
              <a:defRPr b="1">
                <a:latin typeface="+mj-lt"/>
              </a:defRPr>
            </a:lvl1pPr>
            <a:lvl2pPr marL="238981" indent="0">
              <a:defRPr>
                <a:latin typeface="+mj-lt"/>
              </a:defRPr>
            </a:lvl2pPr>
            <a:lvl3pPr marL="413259" indent="-171148">
              <a:defRPr>
                <a:latin typeface="+mj-lt"/>
              </a:defRPr>
            </a:lvl3pPr>
            <a:lvl4pPr marL="0" indent="236894">
              <a:defRPr>
                <a:latin typeface="+mj-lt"/>
              </a:defRPr>
            </a:lvl4pPr>
            <a:lvl5pPr marL="94339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375803"/>
            <a:ext cx="7337901" cy="829352"/>
          </a:xfrm>
        </p:spPr>
        <p:txBody>
          <a:bodyPr/>
          <a:lstStyle>
            <a:lvl1pPr marL="0" marR="0" indent="0" defTabSz="6856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500"/>
            </a:lvl1pPr>
          </a:lstStyle>
          <a:p>
            <a:pPr marL="0" marR="0" lvl="0" indent="0" defTabSz="6856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8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6" y="759379"/>
            <a:ext cx="7320689" cy="1518473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6" y="2572290"/>
            <a:ext cx="7320689" cy="2254803"/>
          </a:xfrm>
        </p:spPr>
        <p:txBody>
          <a:bodyPr anchor="t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67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51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35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19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03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39987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271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490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435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6" y="375801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6" y="1205154"/>
            <a:ext cx="3620764" cy="352184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0" y="1205154"/>
            <a:ext cx="3644897" cy="352184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86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375800"/>
            <a:ext cx="7864166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5" y="1205154"/>
            <a:ext cx="3674753" cy="42600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39" indent="0">
              <a:buNone/>
              <a:defRPr sz="1500" b="1"/>
            </a:lvl2pPr>
            <a:lvl3pPr marL="685679" indent="0">
              <a:buNone/>
              <a:defRPr sz="1400" b="1"/>
            </a:lvl3pPr>
            <a:lvl4pPr marL="1028519" indent="0">
              <a:buNone/>
              <a:defRPr sz="1200" b="1"/>
            </a:lvl4pPr>
            <a:lvl5pPr marL="1371358" indent="0">
              <a:buNone/>
              <a:defRPr sz="1200" b="1"/>
            </a:lvl5pPr>
            <a:lvl6pPr marL="1714197" indent="0">
              <a:buNone/>
              <a:defRPr sz="1200" b="1"/>
            </a:lvl6pPr>
            <a:lvl7pPr marL="2057037" indent="0">
              <a:buNone/>
              <a:defRPr sz="1200" b="1"/>
            </a:lvl7pPr>
            <a:lvl8pPr marL="2399876" indent="0">
              <a:buNone/>
              <a:defRPr sz="1200" b="1"/>
            </a:lvl8pPr>
            <a:lvl9pPr marL="2742716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5" y="1631157"/>
            <a:ext cx="3674753" cy="319593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2" y="1205154"/>
            <a:ext cx="3587825" cy="42600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39" indent="0">
              <a:buNone/>
              <a:defRPr sz="1500" b="1"/>
            </a:lvl2pPr>
            <a:lvl3pPr marL="685679" indent="0">
              <a:buNone/>
              <a:defRPr sz="1400" b="1"/>
            </a:lvl3pPr>
            <a:lvl4pPr marL="1028519" indent="0">
              <a:buNone/>
              <a:defRPr sz="1200" b="1"/>
            </a:lvl4pPr>
            <a:lvl5pPr marL="1371358" indent="0">
              <a:buNone/>
              <a:defRPr sz="1200" b="1"/>
            </a:lvl5pPr>
            <a:lvl6pPr marL="1714197" indent="0">
              <a:buNone/>
              <a:defRPr sz="1200" b="1"/>
            </a:lvl6pPr>
            <a:lvl7pPr marL="2057037" indent="0">
              <a:buNone/>
              <a:defRPr sz="1200" b="1"/>
            </a:lvl7pPr>
            <a:lvl8pPr marL="2399876" indent="0">
              <a:buNone/>
              <a:defRPr sz="1200" b="1"/>
            </a:lvl8pPr>
            <a:lvl9pPr marL="2742716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2" y="1641073"/>
            <a:ext cx="3587825" cy="318602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895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435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1"/>
            <a:ext cx="7864166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53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4404443"/>
            <a:ext cx="567428" cy="489830"/>
          </a:xfrm>
          <a:prstGeom prst="rect">
            <a:avLst/>
          </a:prstGeom>
        </p:spPr>
        <p:txBody>
          <a:bodyPr vert="horz" lIns="68568" tIns="34284" rIns="68568" bIns="34284" rtlCol="0" anchor="ctr">
            <a:normAutofit/>
          </a:bodyPr>
          <a:lstStyle>
            <a:lvl1pPr algn="ctr">
              <a:defRPr sz="18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24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839" indent="0">
              <a:buNone/>
              <a:defRPr sz="900"/>
            </a:lvl2pPr>
            <a:lvl3pPr marL="685679" indent="0">
              <a:buNone/>
              <a:defRPr sz="800"/>
            </a:lvl3pPr>
            <a:lvl4pPr marL="1028519" indent="0">
              <a:buNone/>
              <a:defRPr sz="700"/>
            </a:lvl4pPr>
            <a:lvl5pPr marL="1371358" indent="0">
              <a:buNone/>
              <a:defRPr sz="700"/>
            </a:lvl5pPr>
            <a:lvl6pPr marL="1714197" indent="0">
              <a:buNone/>
              <a:defRPr sz="700"/>
            </a:lvl6pPr>
            <a:lvl7pPr marL="2057037" indent="0">
              <a:buNone/>
              <a:defRPr sz="700"/>
            </a:lvl7pPr>
            <a:lvl8pPr marL="2399876" indent="0">
              <a:buNone/>
              <a:defRPr sz="700"/>
            </a:lvl8pPr>
            <a:lvl9pPr marL="2742716" indent="0">
              <a:buNone/>
              <a:defRPr sz="7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619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4" y="367516"/>
            <a:ext cx="7343873" cy="832711"/>
          </a:xfrm>
          <a:prstGeom prst="rect">
            <a:avLst/>
          </a:prstGeom>
        </p:spPr>
        <p:txBody>
          <a:bodyPr vert="horz" lIns="68568" tIns="34284" rIns="68568" bIns="34284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4" y="1200150"/>
            <a:ext cx="7343873" cy="3626943"/>
          </a:xfrm>
          <a:prstGeom prst="rect">
            <a:avLst/>
          </a:prstGeom>
        </p:spPr>
        <p:txBody>
          <a:bodyPr vert="horz" lIns="68568" tIns="34284" rIns="68568" bIns="34284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4"/>
            <a:ext cx="2133600" cy="273844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679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679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2" y="4531069"/>
            <a:ext cx="619711" cy="473876"/>
          </a:xfrm>
          <a:prstGeom prst="rect">
            <a:avLst/>
          </a:prstGeom>
        </p:spPr>
        <p:txBody>
          <a:bodyPr vert="horz" lIns="68568" tIns="34284" rIns="68568" bIns="34284" rtlCol="0" anchor="ctr">
            <a:normAutofit/>
          </a:bodyPr>
          <a:lstStyle>
            <a:lvl1pPr algn="ctr">
              <a:lnSpc>
                <a:spcPts val="1578"/>
              </a:lnSpc>
              <a:defRPr sz="1800">
                <a:solidFill>
                  <a:schemeClr val="bg1"/>
                </a:solidFill>
              </a:defRPr>
            </a:lvl1pPr>
          </a:lstStyle>
          <a:p>
            <a:pPr defTabSz="685679"/>
            <a:fld id="{E20E89E6-FE54-4E13-859C-1FA908D70D39}" type="slidenum">
              <a:rPr lang="ru-RU" smtClean="0">
                <a:solidFill>
                  <a:prstClr val="white"/>
                </a:solidFill>
              </a:rPr>
              <a:pPr defTabSz="685679"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3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685679" rtl="0" eaLnBrk="1" latinLnBrk="0" hangingPunct="1">
        <a:lnSpc>
          <a:spcPts val="3419"/>
        </a:lnSpc>
        <a:spcBef>
          <a:spcPct val="0"/>
        </a:spcBef>
        <a:buNone/>
        <a:defRPr sz="28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38981" indent="0" algn="l" defTabSz="685679" rtl="0" eaLnBrk="1" latinLnBrk="0" hangingPunct="1">
        <a:spcBef>
          <a:spcPct val="20000"/>
        </a:spcBef>
        <a:buFont typeface="+mj-lt"/>
        <a:buNone/>
        <a:defRPr sz="24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38981" indent="0" algn="l" defTabSz="685679" rtl="0" eaLnBrk="1" latinLnBrk="0" hangingPunct="1">
        <a:spcBef>
          <a:spcPct val="20000"/>
        </a:spcBef>
        <a:buFont typeface="Arial" pitchFamily="34" charset="0"/>
        <a:buNone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468569" indent="-171148" algn="l" defTabSz="685679" rtl="0" eaLnBrk="1" latinLnBrk="0" hangingPunct="1">
        <a:spcBef>
          <a:spcPct val="20000"/>
        </a:spcBef>
        <a:buFont typeface="Arial" pitchFamily="34" charset="0"/>
        <a:buChar char="•"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36894" algn="just" defTabSz="685679" rtl="0" eaLnBrk="1" latinLnBrk="0" hangingPunct="1">
        <a:lnSpc>
          <a:spcPts val="1184"/>
        </a:lnSpc>
        <a:spcBef>
          <a:spcPts val="263"/>
        </a:spcBef>
        <a:buFont typeface="Arial" pitchFamily="34" charset="0"/>
        <a:buNone/>
        <a:tabLst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943399" indent="0" algn="l" defTabSz="685679" rtl="0" eaLnBrk="1" latinLnBrk="0" hangingPunct="1">
        <a:lnSpc>
          <a:spcPts val="1184"/>
        </a:lnSpc>
        <a:spcBef>
          <a:spcPts val="263"/>
        </a:spcBef>
        <a:buFont typeface="Arial" pitchFamily="34" charset="0"/>
        <a:buNone/>
        <a:defRPr sz="9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1885617" indent="-171420" algn="l" defTabSz="685679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56" indent="-171420" algn="l" defTabSz="685679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296" indent="-171420" algn="l" defTabSz="685679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136" indent="-171420" algn="l" defTabSz="685679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67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39" algn="l" defTabSz="68567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79" algn="l" defTabSz="68567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19" algn="l" defTabSz="68567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58" algn="l" defTabSz="68567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197" algn="l" defTabSz="68567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037" algn="l" defTabSz="68567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876" algn="l" defTabSz="68567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716" algn="l" defTabSz="68567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9F04E92EF65EB04EDE5DDB00F32FBD71F1E6739B634209A3C1E5816313907009E8A186D4ABF6F77sBq9Q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79F04E92EF65EB04EDE5DDB00F32FBD71F1E6739B634209A3C1E5816313907009E8A1868s4q8Q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323529" y="2139702"/>
            <a:ext cx="8568952" cy="949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1537" tIns="35769" rIns="71537" bIns="35769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Доклад начальника  отдела  налогообложения имущества </a:t>
            </a:r>
          </a:p>
          <a:p>
            <a:pPr algn="ctr" eaLnBrk="1" hangingPunct="1"/>
            <a:r>
              <a:rPr lang="ru-RU" altLang="ru-RU" sz="1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УФНС</a:t>
            </a:r>
            <a:r>
              <a:rPr lang="ru-RU" altLang="ru-RU" sz="1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России </a:t>
            </a:r>
            <a:r>
              <a:rPr lang="ru-RU" altLang="ru-RU" sz="1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 Саратовской области</a:t>
            </a:r>
            <a:br>
              <a:rPr lang="ru-RU" altLang="ru-RU" sz="1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sz="19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Ю.В.Ванюшкиной</a:t>
            </a:r>
            <a:endParaRPr lang="ru-RU" altLang="ru-RU" sz="19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4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482" y="416055"/>
            <a:ext cx="1398588" cy="1276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75931" y="4289798"/>
            <a:ext cx="8416551" cy="633135"/>
          </a:xfrm>
          <a:prstGeom prst="rect">
            <a:avLst/>
          </a:prstGeom>
        </p:spPr>
        <p:txBody>
          <a:bodyPr wrap="none" lIns="95431" tIns="47716" rIns="95431" bIns="47716" anchor="ctr">
            <a:normAutofit/>
          </a:bodyPr>
          <a:lstStyle/>
          <a:p>
            <a:pPr algn="ctr" defTabSz="954264">
              <a:defRPr/>
            </a:pPr>
            <a:r>
              <a:rPr lang="ru-RU" sz="1300" dirty="0">
                <a:solidFill>
                  <a:srgbClr val="005AA9"/>
                </a:solidFill>
                <a:latin typeface="Arial" pitchFamily="34" charset="0"/>
                <a:ea typeface="+mj-ea"/>
                <a:cs typeface="Arial" pitchFamily="34" charset="0"/>
              </a:rPr>
              <a:t>г</a:t>
            </a:r>
            <a:r>
              <a:rPr lang="ru-RU" sz="1300" dirty="0" smtClean="0">
                <a:solidFill>
                  <a:srgbClr val="005AA9"/>
                </a:solidFill>
                <a:latin typeface="Arial" pitchFamily="34" charset="0"/>
                <a:ea typeface="+mj-ea"/>
                <a:cs typeface="Arial" pitchFamily="34" charset="0"/>
              </a:rPr>
              <a:t>. Саратов</a:t>
            </a:r>
            <a:endParaRPr lang="ru-RU" sz="1300" dirty="0">
              <a:solidFill>
                <a:srgbClr val="005AA9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defTabSz="954264">
              <a:defRPr/>
            </a:pPr>
            <a:r>
              <a:rPr lang="ru-RU" sz="1300" dirty="0">
                <a:solidFill>
                  <a:srgbClr val="005AA9"/>
                </a:solidFill>
                <a:latin typeface="Arial" pitchFamily="34" charset="0"/>
                <a:ea typeface="+mj-ea"/>
                <a:cs typeface="Arial" pitchFamily="34" charset="0"/>
              </a:rPr>
              <a:t>27.11.2019</a:t>
            </a:r>
            <a:endParaRPr lang="ru-RU" sz="1300" dirty="0">
              <a:solidFill>
                <a:srgbClr val="005AA9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475930" y="3219823"/>
            <a:ext cx="8568952" cy="510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1537" tIns="35769" rIns="71537" bIns="35769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«АКТУАЛЬНЫЕ ВОПРОСЫ АДМИНИСТРИРОВАНИЯ  ИМУЩЕСТВЕННЫХ НАЛОГОВ ОРГАНИЗАЦИЙ»</a:t>
            </a:r>
            <a:endParaRPr lang="ru-RU" altLang="ru-RU" sz="1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475930" y="1690057"/>
            <a:ext cx="8416550" cy="291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1537" tIns="35769" rIns="71537" bIns="35769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ФЕДЕРАЛЬНАЯ НАЛОГОВАЯ СЛУЖБА</a:t>
            </a:r>
          </a:p>
        </p:txBody>
      </p:sp>
    </p:spTree>
    <p:extLst>
      <p:ext uri="{BB962C8B-B14F-4D97-AF65-F5344CB8AC3E}">
        <p14:creationId xmlns:p14="http://schemas.microsoft.com/office/powerpoint/2010/main" val="142429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43" y="267494"/>
            <a:ext cx="829313" cy="724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1" y="267494"/>
            <a:ext cx="8189413" cy="720080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2800" dirty="0">
                <a:solidFill>
                  <a:srgbClr val="0070C0"/>
                </a:solidFill>
              </a:rPr>
              <a:t>Налог на имущество организаций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10895" y="4458447"/>
            <a:ext cx="2647705" cy="422707"/>
          </a:xfrm>
          <a:prstGeom prst="rect">
            <a:avLst/>
          </a:prstGeom>
        </p:spPr>
        <p:txBody>
          <a:bodyPr vert="horz" wrap="square" lIns="81628" tIns="40814" rIns="81628" bIns="40814" rtlCol="0" anchor="ctr">
            <a:normAutofit fontScale="70000" lnSpcReduction="20000"/>
          </a:bodyPr>
          <a:lstStyle/>
          <a:p>
            <a:pPr defTabSz="816275">
              <a:spcBef>
                <a:spcPct val="0"/>
              </a:spcBef>
            </a:pPr>
            <a:endParaRPr lang="ru-RU" sz="38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67545" y="1563638"/>
            <a:ext cx="2232248" cy="158417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1800" b="1" dirty="0">
                <a:solidFill>
                  <a:srgbClr val="FF0000"/>
                </a:solidFill>
              </a:rPr>
              <a:t>Движимое и недвижимое имущество</a:t>
            </a:r>
          </a:p>
        </p:txBody>
      </p:sp>
      <p:sp>
        <p:nvSpPr>
          <p:cNvPr id="10" name="Овал 9"/>
          <p:cNvSpPr/>
          <p:nvPr/>
        </p:nvSpPr>
        <p:spPr>
          <a:xfrm>
            <a:off x="646343" y="992316"/>
            <a:ext cx="1837426" cy="427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1800" b="1" dirty="0"/>
              <a:t>2013-2014</a:t>
            </a:r>
          </a:p>
        </p:txBody>
      </p:sp>
      <p:sp>
        <p:nvSpPr>
          <p:cNvPr id="11" name="Овал 10"/>
          <p:cNvSpPr/>
          <p:nvPr/>
        </p:nvSpPr>
        <p:spPr>
          <a:xfrm>
            <a:off x="179512" y="3363837"/>
            <a:ext cx="2592288" cy="15173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 является объектом –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915817" y="992316"/>
            <a:ext cx="1800200" cy="4993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1800" b="1" dirty="0"/>
              <a:t>2015-2017</a:t>
            </a:r>
          </a:p>
        </p:txBody>
      </p:sp>
      <p:sp>
        <p:nvSpPr>
          <p:cNvPr id="14" name="Овал 13"/>
          <p:cNvSpPr/>
          <p:nvPr/>
        </p:nvSpPr>
        <p:spPr>
          <a:xfrm>
            <a:off x="5220072" y="992316"/>
            <a:ext cx="1414674" cy="4993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1800" b="1" dirty="0"/>
              <a:t>2018</a:t>
            </a:r>
          </a:p>
        </p:txBody>
      </p:sp>
      <p:sp>
        <p:nvSpPr>
          <p:cNvPr id="15" name="Овал 14"/>
          <p:cNvSpPr/>
          <p:nvPr/>
        </p:nvSpPr>
        <p:spPr>
          <a:xfrm>
            <a:off x="7380312" y="1131591"/>
            <a:ext cx="1224136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1800" b="1" dirty="0"/>
              <a:t>2019</a:t>
            </a:r>
          </a:p>
        </p:txBody>
      </p:sp>
      <p:sp>
        <p:nvSpPr>
          <p:cNvPr id="16" name="Овал 15"/>
          <p:cNvSpPr/>
          <p:nvPr/>
        </p:nvSpPr>
        <p:spPr>
          <a:xfrm>
            <a:off x="2915817" y="1707655"/>
            <a:ext cx="2304256" cy="143450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Не является объектом –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 им-во 1 и 2 амортизационной группы</a:t>
            </a:r>
          </a:p>
        </p:txBody>
      </p:sp>
      <p:sp>
        <p:nvSpPr>
          <p:cNvPr id="17" name="Овал 16"/>
          <p:cNvSpPr/>
          <p:nvPr/>
        </p:nvSpPr>
        <p:spPr>
          <a:xfrm>
            <a:off x="2915817" y="3291831"/>
            <a:ext cx="2395078" cy="158932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Льгота – п. 25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движимое имущество, принятое с 1 января 2013</a:t>
            </a:r>
          </a:p>
        </p:txBody>
      </p:sp>
      <p:sp>
        <p:nvSpPr>
          <p:cNvPr id="37" name="Овал 36"/>
          <p:cNvSpPr/>
          <p:nvPr/>
        </p:nvSpPr>
        <p:spPr>
          <a:xfrm>
            <a:off x="5310894" y="1851671"/>
            <a:ext cx="1997410" cy="144016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Льгота – п. 25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движимое имущество, принятое с 1 января 2013</a:t>
            </a: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5625524" y="1820456"/>
            <a:ext cx="1426246" cy="1620179"/>
          </a:xfrm>
          <a:prstGeom prst="line">
            <a:avLst/>
          </a:prstGeom>
          <a:ln w="19050">
            <a:solidFill>
              <a:srgbClr val="EF36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5625524" y="1820456"/>
            <a:ext cx="1440160" cy="165618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Стрелка вниз 41"/>
          <p:cNvSpPr/>
          <p:nvPr/>
        </p:nvSpPr>
        <p:spPr>
          <a:xfrm rot="10800000">
            <a:off x="6156177" y="3293883"/>
            <a:ext cx="478570" cy="414304"/>
          </a:xfrm>
          <a:prstGeom prst="downArrow">
            <a:avLst/>
          </a:prstGeom>
          <a:solidFill>
            <a:srgbClr val="BD13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5625525" y="3708187"/>
            <a:ext cx="1440160" cy="7502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1800" b="1" dirty="0">
                <a:solidFill>
                  <a:srgbClr val="FF0000"/>
                </a:solidFill>
              </a:rPr>
              <a:t>Ставка 1,1%</a:t>
            </a:r>
          </a:p>
        </p:txBody>
      </p:sp>
      <p:sp>
        <p:nvSpPr>
          <p:cNvPr id="45" name="Овал 44"/>
          <p:cNvSpPr/>
          <p:nvPr/>
        </p:nvSpPr>
        <p:spPr>
          <a:xfrm>
            <a:off x="7164288" y="1716039"/>
            <a:ext cx="1872208" cy="1215752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1800" b="1" dirty="0">
                <a:solidFill>
                  <a:srgbClr val="FF0000"/>
                </a:solidFill>
              </a:rPr>
              <a:t>Движимое имущество</a:t>
            </a:r>
          </a:p>
        </p:txBody>
      </p:sp>
    </p:spTree>
    <p:extLst>
      <p:ext uri="{BB962C8B-B14F-4D97-AF65-F5344CB8AC3E}">
        <p14:creationId xmlns:p14="http://schemas.microsoft.com/office/powerpoint/2010/main" val="298226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6" y="375805"/>
            <a:ext cx="7337192" cy="628491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</a:rPr>
              <a:t>Налог на имущество организаций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 smtClean="0"/>
              <a:t>2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43" y="267494"/>
            <a:ext cx="829313" cy="724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Письмо </a:t>
            </a:r>
            <a:r>
              <a:rPr lang="ru-RU" sz="1800" dirty="0" err="1"/>
              <a:t>ФНС</a:t>
            </a:r>
            <a:r>
              <a:rPr lang="ru-RU" sz="1800" dirty="0"/>
              <a:t> России от 01.10.2018 №</a:t>
            </a:r>
            <a:r>
              <a:rPr lang="ru-RU" sz="1800" dirty="0" err="1"/>
              <a:t>БС</a:t>
            </a:r>
            <a:r>
              <a:rPr lang="ru-RU" sz="1800" dirty="0"/>
              <a:t>-4-21/19038</a:t>
            </a:r>
            <a:r>
              <a:rPr lang="en-US" sz="1800" dirty="0"/>
              <a:t>@</a:t>
            </a:r>
            <a:endParaRPr lang="ru-RU" sz="1800" dirty="0"/>
          </a:p>
          <a:p>
            <a:endParaRPr lang="en-US" sz="1800" dirty="0"/>
          </a:p>
          <a:p>
            <a:r>
              <a:rPr lang="ru-RU" sz="1800" dirty="0">
                <a:hlinkClick r:id="rId3"/>
              </a:rPr>
              <a:t>п. 2 ст. 130</a:t>
            </a:r>
            <a:r>
              <a:rPr lang="ru-RU" sz="1800" dirty="0"/>
              <a:t> Гражданского кодекса, вещи, не относящиеся к недвижимости, признаются движимым имуществом</a:t>
            </a:r>
          </a:p>
          <a:p>
            <a:endParaRPr lang="ru-RU" sz="1800" dirty="0"/>
          </a:p>
          <a:p>
            <a:r>
              <a:rPr lang="ru-RU" sz="1800" dirty="0">
                <a:hlinkClick r:id="rId4"/>
              </a:rPr>
              <a:t>п. 1 ст. 130</a:t>
            </a:r>
            <a:r>
              <a:rPr lang="ru-RU" sz="1800" dirty="0"/>
              <a:t> Гражданского кодекса к недвижимым вещам относятся земельные участки и все, что прочно связано с землей, то есть объекты, перемещение которых без несоразмерного ущерба их назначению </a:t>
            </a:r>
            <a:r>
              <a:rPr lang="ru-RU" sz="1800" dirty="0"/>
              <a:t>невозможно</a:t>
            </a:r>
          </a:p>
          <a:p>
            <a:endParaRPr lang="ru-RU" sz="1800" dirty="0"/>
          </a:p>
          <a:p>
            <a:r>
              <a:rPr lang="ru-RU" sz="1800" dirty="0"/>
              <a:t>Письмо </a:t>
            </a:r>
            <a:r>
              <a:rPr lang="ru-RU" sz="1800" dirty="0" err="1"/>
              <a:t>ФНС</a:t>
            </a:r>
            <a:r>
              <a:rPr lang="ru-RU" sz="1800" dirty="0"/>
              <a:t> России от 28.08.2019 № </a:t>
            </a:r>
            <a:r>
              <a:rPr lang="ru-RU" sz="1800" dirty="0" err="1"/>
              <a:t>БС</a:t>
            </a:r>
            <a:r>
              <a:rPr lang="ru-RU" sz="1800" dirty="0"/>
              <a:t>-4-21/17216</a:t>
            </a:r>
            <a:r>
              <a:rPr lang="en-US" sz="1800" dirty="0"/>
              <a:t>@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43751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6" y="375805"/>
            <a:ext cx="7337192" cy="628491"/>
          </a:xfrm>
        </p:spPr>
        <p:txBody>
          <a:bodyPr>
            <a:noAutofit/>
          </a:bodyPr>
          <a:lstStyle/>
          <a:p>
            <a:pPr algn="ctr"/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 smtClean="0"/>
              <a:t>3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43" y="267494"/>
            <a:ext cx="829313" cy="724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800" dirty="0"/>
              <a:t>Форма </a:t>
            </a:r>
            <a:r>
              <a:rPr lang="ru-RU" sz="1800" dirty="0"/>
              <a:t>уведомления утверждена Приказом </a:t>
            </a:r>
            <a:r>
              <a:rPr lang="ru-RU" sz="1800" dirty="0" err="1"/>
              <a:t>ФНС</a:t>
            </a:r>
            <a:r>
              <a:rPr lang="ru-RU" sz="1800" dirty="0"/>
              <a:t> России от 19.06.2019 N </a:t>
            </a:r>
            <a:r>
              <a:rPr lang="ru-RU" sz="1800" dirty="0" err="1"/>
              <a:t>ММВ</a:t>
            </a:r>
            <a:r>
              <a:rPr lang="ru-RU" sz="1800" dirty="0"/>
              <a:t>-7-21/311@ "Об утверждении формы уведомления о порядке представления налоговой декларации по налогу на имущество организаций" </a:t>
            </a:r>
            <a:r>
              <a:rPr lang="ru-RU" sz="1800" dirty="0"/>
              <a:t>(</a:t>
            </a:r>
            <a:r>
              <a:rPr lang="ru-RU" sz="1800" dirty="0"/>
              <a:t>з</a:t>
            </a:r>
            <a:r>
              <a:rPr lang="ru-RU" sz="1800" dirty="0"/>
              <a:t>арегистрировано </a:t>
            </a:r>
            <a:r>
              <a:rPr lang="ru-RU" sz="1800" dirty="0"/>
              <a:t>в Минюсте России 10.07.2019 N 55201</a:t>
            </a:r>
            <a:r>
              <a:rPr lang="ru-RU" sz="1800" dirty="0"/>
              <a:t>)</a:t>
            </a:r>
          </a:p>
          <a:p>
            <a:endParaRPr lang="ru-RU" sz="1800" dirty="0"/>
          </a:p>
          <a:p>
            <a:r>
              <a:rPr lang="ru-RU" sz="1800" dirty="0"/>
              <a:t>Новая </a:t>
            </a:r>
            <a:r>
              <a:rPr lang="ru-RU" sz="1800" dirty="0"/>
              <a:t>форма </a:t>
            </a:r>
            <a:r>
              <a:rPr lang="ru-RU" sz="1800" dirty="0"/>
              <a:t>налоговой декларации </a:t>
            </a:r>
            <a:r>
              <a:rPr lang="ru-RU" sz="1800" dirty="0"/>
              <a:t>по </a:t>
            </a:r>
            <a:r>
              <a:rPr lang="ru-RU" sz="1800" dirty="0" err="1"/>
              <a:t>НИО</a:t>
            </a:r>
            <a:r>
              <a:rPr lang="ru-RU" sz="1800" dirty="0"/>
              <a:t> </a:t>
            </a:r>
            <a:endParaRPr lang="ru-RU" sz="1800" dirty="0"/>
          </a:p>
          <a:p>
            <a:r>
              <a:rPr lang="ru-RU" sz="1800" dirty="0"/>
              <a:t>Приказ </a:t>
            </a:r>
            <a:r>
              <a:rPr lang="ru-RU" sz="1800" dirty="0" err="1"/>
              <a:t>ФНС</a:t>
            </a:r>
            <a:r>
              <a:rPr lang="ru-RU" sz="1800" dirty="0"/>
              <a:t> России от 14.08.2019 N СА-7-21/405@ "Об утверждении формы и формата представления налоговой декларации по налогу на имущество организаций в электронной форме и порядка ее заполнения, а также о признании утратившими силу приказов Федеральной налоговой службы от 31.03.2017 N </a:t>
            </a:r>
            <a:r>
              <a:rPr lang="ru-RU" sz="1800" dirty="0" err="1"/>
              <a:t>ММВ</a:t>
            </a:r>
            <a:r>
              <a:rPr lang="ru-RU" sz="1800" dirty="0"/>
              <a:t>-7-21/271@ и от 04.10.2018 N </a:t>
            </a:r>
            <a:r>
              <a:rPr lang="ru-RU" sz="1800" dirty="0" err="1"/>
              <a:t>ММВ</a:t>
            </a:r>
            <a:r>
              <a:rPr lang="ru-RU" sz="1800" dirty="0"/>
              <a:t>-7-21/575@"</a:t>
            </a:r>
            <a:endParaRPr lang="ru-RU" sz="1800" dirty="0"/>
          </a:p>
          <a:p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815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030"/>
          <a:stretch/>
        </p:blipFill>
        <p:spPr bwMode="auto">
          <a:xfrm>
            <a:off x="663400" y="1113588"/>
            <a:ext cx="3109071" cy="320993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0" y="555527"/>
            <a:ext cx="8424936" cy="323739"/>
          </a:xfrm>
        </p:spPr>
        <p:txBody>
          <a:bodyPr>
            <a:noAutofit/>
          </a:bodyPr>
          <a:lstStyle/>
          <a:p>
            <a:pPr marL="159978">
              <a:lnSpc>
                <a:spcPct val="80000"/>
              </a:lnSpc>
              <a:spcBef>
                <a:spcPts val="0"/>
              </a:spcBef>
            </a:pPr>
            <a:r>
              <a:rPr lang="ru-RU" sz="1800" cap="all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Бездекларационное</a:t>
            </a:r>
            <a:r>
              <a:rPr lang="ru-RU" sz="1800" cap="all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800" cap="all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администрирование налогообложения </a:t>
            </a:r>
            <a:r>
              <a:rPr lang="ru-RU" sz="1800" cap="all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транспорта и земли  </a:t>
            </a:r>
            <a:r>
              <a:rPr lang="ru-RU" sz="1800" cap="all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юрлиц</a:t>
            </a:r>
            <a:endParaRPr lang="ru-RU" sz="1800" cap="all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259632" y="4365862"/>
            <a:ext cx="8063070" cy="568436"/>
          </a:xfrm>
          <a:prstGeom prst="rect">
            <a:avLst/>
          </a:prstGeom>
        </p:spPr>
        <p:txBody>
          <a:bodyPr vert="horz" lIns="61201" tIns="30601" rIns="61201" bIns="30601" rtlCol="0" anchor="ctr">
            <a:noAutofit/>
          </a:bodyPr>
          <a:lstStyle>
            <a:lvl1pPr algn="l" defTabSz="612006" rtl="0" eaLnBrk="1" latinLnBrk="0" hangingPunct="1">
              <a:lnSpc>
                <a:spcPts val="3051"/>
              </a:lnSpc>
              <a:spcBef>
                <a:spcPct val="0"/>
              </a:spcBef>
              <a:buNone/>
              <a:defRPr sz="2475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9978">
              <a:lnSpc>
                <a:spcPct val="80000"/>
              </a:lnSpc>
              <a:spcBef>
                <a:spcPct val="20000"/>
              </a:spcBef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      </a:t>
            </a:r>
            <a:r>
              <a:rPr lang="ru-RU" sz="1400" spc="-23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Минимизировать </a:t>
            </a:r>
            <a:r>
              <a:rPr lang="ru-RU" sz="1400" spc="-23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взаимодействие с добросовестными </a:t>
            </a:r>
            <a:r>
              <a:rPr lang="ru-RU" sz="1400" spc="-23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юрлицами</a:t>
            </a:r>
            <a:r>
              <a:rPr lang="ru-RU" sz="1400" spc="-23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endParaRPr lang="ru-RU" sz="1400" spc="-23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159978">
              <a:lnSpc>
                <a:spcPct val="80000"/>
              </a:lnSpc>
              <a:spcBef>
                <a:spcPct val="20000"/>
              </a:spcBef>
            </a:pPr>
            <a:r>
              <a:rPr lang="ru-RU" sz="1400" spc="-23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	</a:t>
            </a:r>
            <a:r>
              <a:rPr lang="ru-RU" sz="1400" spc="-23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и </a:t>
            </a:r>
            <a:r>
              <a:rPr lang="ru-RU" sz="1400" spc="-23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упростить выявление недоимки у </a:t>
            </a:r>
            <a:r>
              <a:rPr lang="ru-RU" sz="1400" spc="-23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«недобросовестных»</a:t>
            </a:r>
            <a:endParaRPr lang="ru-RU" sz="1400" spc="-23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9553" y="4338456"/>
            <a:ext cx="1440160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KPI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33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−</a:t>
            </a:r>
            <a:endParaRPr lang="ru-RU" sz="3300" dirty="0"/>
          </a:p>
        </p:txBody>
      </p:sp>
      <p:sp>
        <p:nvSpPr>
          <p:cNvPr id="38" name="TextBox 37"/>
          <p:cNvSpPr txBox="1"/>
          <p:nvPr/>
        </p:nvSpPr>
        <p:spPr>
          <a:xfrm>
            <a:off x="3993132" y="1221600"/>
            <a:ext cx="4856526" cy="1404156"/>
          </a:xfrm>
          <a:prstGeom prst="rect">
            <a:avLst/>
          </a:prstGeom>
        </p:spPr>
        <p:txBody>
          <a:bodyPr vert="horz" wrap="square" lIns="78230" tIns="39115" rIns="78230" bIns="39115" rtlCol="0" anchor="t">
            <a:noAutofit/>
          </a:bodyPr>
          <a:lstStyle/>
          <a:p>
            <a:pPr algn="ctr" defTabSz="782292">
              <a:spcBef>
                <a:spcPct val="0"/>
              </a:spcBef>
            </a:pPr>
            <a:r>
              <a:rPr lang="ru-RU" sz="17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Рассмотрение пояснений и документов</a:t>
            </a:r>
          </a:p>
          <a:p>
            <a:pPr algn="ctr" defTabSz="782292">
              <a:spcBef>
                <a:spcPct val="0"/>
              </a:spcBef>
            </a:pPr>
            <a:r>
              <a:rPr lang="ru-RU" sz="17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+</a:t>
            </a:r>
            <a:endParaRPr lang="ru-RU" sz="17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algn="ctr" defTabSz="782292">
              <a:spcBef>
                <a:spcPct val="0"/>
              </a:spcBef>
            </a:pPr>
            <a:r>
              <a:rPr lang="ru-RU" sz="17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Уточнен</a:t>
            </a:r>
            <a:r>
              <a:rPr lang="ru-RU" sz="1700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ное</a:t>
            </a:r>
            <a:r>
              <a:rPr lang="ru-RU" sz="17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 сообщение / мотивированное возражение по пояснениям</a:t>
            </a: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H="1">
            <a:off x="3913039" y="2409732"/>
            <a:ext cx="4834889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920481" y="2517745"/>
            <a:ext cx="4820006" cy="1747955"/>
          </a:xfrm>
          <a:prstGeom prst="rect">
            <a:avLst/>
          </a:prstGeom>
        </p:spPr>
        <p:txBody>
          <a:bodyPr vert="horz" wrap="none" lIns="78230" tIns="39115" rIns="78230" bIns="39115" rtlCol="0" anchor="t">
            <a:noAutofit/>
          </a:bodyPr>
          <a:lstStyle/>
          <a:p>
            <a:pPr algn="ctr" defTabSz="782292">
              <a:lnSpc>
                <a:spcPct val="110000"/>
              </a:lnSpc>
              <a:spcBef>
                <a:spcPct val="0"/>
              </a:spcBef>
            </a:pPr>
            <a:r>
              <a:rPr lang="ru-RU" sz="1700" u="sng" spc="-1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Дата передачи начислений в КРСБ</a:t>
            </a:r>
          </a:p>
          <a:p>
            <a:pPr defTabSz="782292">
              <a:lnSpc>
                <a:spcPct val="110000"/>
              </a:lnSpc>
              <a:spcBef>
                <a:spcPct val="0"/>
              </a:spcBef>
              <a:buSzPct val="98000"/>
            </a:pPr>
            <a:r>
              <a:rPr lang="ru-RU" sz="1700" spc="-15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1. </a:t>
            </a:r>
            <a:r>
              <a:rPr lang="ru-RU" sz="1700" spc="-1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 истечении 10 дней при  </a:t>
            </a:r>
          </a:p>
          <a:p>
            <a:pPr defTabSz="782292">
              <a:lnSpc>
                <a:spcPct val="110000"/>
              </a:lnSpc>
              <a:spcBef>
                <a:spcPct val="0"/>
              </a:spcBef>
              <a:buSzPct val="98000"/>
            </a:pPr>
            <a:r>
              <a:rPr lang="ru-RU" sz="1700" spc="-1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ru-RU" sz="1700" spc="-1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   </a:t>
            </a:r>
            <a:r>
              <a:rPr lang="ru-RU" sz="1700" spc="-1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«</a:t>
            </a:r>
            <a:r>
              <a:rPr lang="ru-RU" sz="1700" spc="-1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квалифицированном» </a:t>
            </a:r>
            <a:r>
              <a:rPr lang="ru-RU" sz="1700" spc="-1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молчании</a:t>
            </a:r>
          </a:p>
          <a:p>
            <a:pPr defTabSz="782292">
              <a:lnSpc>
                <a:spcPct val="110000"/>
              </a:lnSpc>
              <a:spcBef>
                <a:spcPct val="0"/>
              </a:spcBef>
              <a:buSzPct val="98000"/>
            </a:pPr>
            <a:r>
              <a:rPr lang="ru-RU" sz="1700" spc="-15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2. </a:t>
            </a:r>
            <a:r>
              <a:rPr lang="ru-RU" sz="1700" spc="-1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В день получения уточненного сообщения</a:t>
            </a:r>
          </a:p>
          <a:p>
            <a:pPr defTabSz="782292">
              <a:lnSpc>
                <a:spcPct val="110000"/>
              </a:lnSpc>
              <a:spcBef>
                <a:spcPct val="0"/>
              </a:spcBef>
              <a:buSzPct val="98000"/>
            </a:pPr>
            <a:r>
              <a:rPr lang="ru-RU" sz="1700" spc="-15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3.</a:t>
            </a:r>
            <a:r>
              <a:rPr lang="ru-RU" sz="1700" spc="-1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 В день направления мотивированных </a:t>
            </a:r>
          </a:p>
          <a:p>
            <a:pPr marL="132160" defTabSz="782292">
              <a:lnSpc>
                <a:spcPct val="110000"/>
              </a:lnSpc>
              <a:spcBef>
                <a:spcPct val="0"/>
              </a:spcBef>
              <a:buSzPct val="98000"/>
            </a:pPr>
            <a:r>
              <a:rPr lang="ru-RU" sz="1700" spc="-1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 возражений налогового органа</a:t>
            </a:r>
            <a:endParaRPr lang="ru-RU" sz="1700" spc="-15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21" name="Номер слайда 3"/>
          <p:cNvSpPr txBox="1">
            <a:spLocks/>
          </p:cNvSpPr>
          <p:nvPr/>
        </p:nvSpPr>
        <p:spPr bwMode="auto">
          <a:xfrm>
            <a:off x="8308388" y="4459802"/>
            <a:ext cx="656100" cy="560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223" tIns="30611" rIns="61223" bIns="30611" anchor="ctr"/>
          <a:lstStyle>
            <a:lvl1pPr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350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6" y="375805"/>
            <a:ext cx="7337192" cy="628491"/>
          </a:xfrm>
        </p:spPr>
        <p:txBody>
          <a:bodyPr>
            <a:noAutofit/>
          </a:bodyPr>
          <a:lstStyle/>
          <a:p>
            <a:pPr algn="ctr"/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 smtClean="0"/>
              <a:t>5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43" y="267494"/>
            <a:ext cx="829313" cy="724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Форма Сообщения утверждена  </a:t>
            </a:r>
            <a:r>
              <a:rPr lang="ru-RU" sz="1800" dirty="0" err="1"/>
              <a:t>ФНС</a:t>
            </a:r>
            <a:r>
              <a:rPr lang="ru-RU" sz="1800" dirty="0"/>
              <a:t> России – Приказ от 05.07.2019 №</a:t>
            </a:r>
            <a:r>
              <a:rPr lang="ru-RU" sz="1800" dirty="0" err="1"/>
              <a:t>ММВ</a:t>
            </a:r>
            <a:r>
              <a:rPr lang="ru-RU" sz="1800" dirty="0"/>
              <a:t>-7-21/337@  «Об утверждении форм сообщений об исчисленных налоговым органом суммах транспортного налога и земельного налога, а также о внесении изменений в приказ </a:t>
            </a:r>
            <a:r>
              <a:rPr lang="ru-RU" sz="1800" dirty="0" err="1"/>
              <a:t>ФНС</a:t>
            </a:r>
            <a:r>
              <a:rPr lang="ru-RU" sz="1800" dirty="0"/>
              <a:t> России от 15.04.2015 №</a:t>
            </a:r>
            <a:r>
              <a:rPr lang="ru-RU" sz="1800" dirty="0" err="1"/>
              <a:t>ММВ</a:t>
            </a:r>
            <a:r>
              <a:rPr lang="ru-RU" sz="1800" dirty="0"/>
              <a:t>-7-2/149</a:t>
            </a:r>
            <a:r>
              <a:rPr lang="ru-RU" sz="1800" dirty="0"/>
              <a:t>@»</a:t>
            </a:r>
          </a:p>
          <a:p>
            <a:endParaRPr lang="ru-RU" sz="1800" dirty="0"/>
          </a:p>
          <a:p>
            <a:r>
              <a:rPr lang="ru-RU" sz="1800" dirty="0"/>
              <a:t>Приказ </a:t>
            </a:r>
            <a:r>
              <a:rPr lang="ru-RU" sz="1800" dirty="0" err="1"/>
              <a:t>ФНС</a:t>
            </a:r>
            <a:r>
              <a:rPr lang="ru-RU" sz="1800" dirty="0"/>
              <a:t> России от 25.07.2019 № </a:t>
            </a:r>
            <a:r>
              <a:rPr lang="ru-RU" sz="1800" dirty="0" err="1"/>
              <a:t>ММВ</a:t>
            </a:r>
            <a:r>
              <a:rPr lang="ru-RU" sz="1800" dirty="0"/>
              <a:t>-7-21/377@ «Об утверждении формы заявления налогоплательщика-организации о предоставлении налоговой льготы по транспортному налогу и (или) земельному налогу, порядка ее заполнения и формата представления указанного заявления в электронной форме»</a:t>
            </a:r>
          </a:p>
        </p:txBody>
      </p:sp>
    </p:spTree>
    <p:extLst>
      <p:ext uri="{BB962C8B-B14F-4D97-AF65-F5344CB8AC3E}">
        <p14:creationId xmlns:p14="http://schemas.microsoft.com/office/powerpoint/2010/main" val="31353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Заголовок 1"/>
          <p:cNvSpPr>
            <a:spLocks noGrp="1"/>
          </p:cNvSpPr>
          <p:nvPr>
            <p:ph type="ctrTitle"/>
          </p:nvPr>
        </p:nvSpPr>
        <p:spPr>
          <a:xfrm>
            <a:off x="685800" y="2795592"/>
            <a:ext cx="7772400" cy="1101725"/>
          </a:xfrm>
        </p:spPr>
        <p:txBody>
          <a:bodyPr>
            <a:noAutofit/>
          </a:bodyPr>
          <a:lstStyle/>
          <a:p>
            <a:pPr algn="ctr" defTabSz="805404" eaLnBrk="1" hangingPunct="1">
              <a:defRPr/>
            </a:pP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Благодарю </a:t>
            </a:r>
            <a:r>
              <a:rPr lang="ru-RU" altLang="ru-RU" sz="4000" dirty="0">
                <a:latin typeface="Times New Roman" pitchFamily="18" charset="0"/>
                <a:cs typeface="Times New Roman" pitchFamily="18" charset="0"/>
              </a:rPr>
              <a:t>за внимание !</a:t>
            </a:r>
            <a:br>
              <a:rPr lang="ru-RU" alt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4000" dirty="0">
                <a:cs typeface="Arial" pitchFamily="34" charset="0"/>
              </a:rPr>
              <a:t/>
            </a:r>
            <a:br>
              <a:rPr lang="ru-RU" altLang="ru-RU" sz="4000" dirty="0">
                <a:cs typeface="Arial" pitchFamily="34" charset="0"/>
              </a:rPr>
            </a:br>
            <a:endParaRPr lang="ru-RU" altLang="ru-RU" sz="4000" dirty="0"/>
          </a:p>
        </p:txBody>
      </p:sp>
      <p:sp>
        <p:nvSpPr>
          <p:cNvPr id="48131" name="TextBox 4"/>
          <p:cNvSpPr txBox="1">
            <a:spLocks noChangeArrowheads="1"/>
          </p:cNvSpPr>
          <p:nvPr/>
        </p:nvSpPr>
        <p:spPr bwMode="auto">
          <a:xfrm>
            <a:off x="2847976" y="1738313"/>
            <a:ext cx="3571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045" tIns="39025" rIns="78045" bIns="39025" anchor="ctr"/>
          <a:lstStyle>
            <a:lvl1pPr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defTabSz="787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defTabSz="787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defTabSz="787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defTabSz="787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algn="ctr" eaLnBrk="1" hangingPunct="1"/>
            <a:endParaRPr lang="ru-RU" altLang="ru-RU" sz="1800" b="1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57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2163</TotalTime>
  <Words>402</Words>
  <Application>Microsoft Office PowerPoint</Application>
  <PresentationFormat>Экран (16:9)</PresentationFormat>
  <Paragraphs>53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Present_FNS2012_A4</vt:lpstr>
      <vt:lpstr>Презентация PowerPoint</vt:lpstr>
      <vt:lpstr>Налог на имущество организаций</vt:lpstr>
      <vt:lpstr>Налог на имущество организаций</vt:lpstr>
      <vt:lpstr>Презентация PowerPoint</vt:lpstr>
      <vt:lpstr>Бездекларационное администрирование налогообложения транспорта и земли  юрлиц</vt:lpstr>
      <vt:lpstr>Презентация PowerPoint</vt:lpstr>
      <vt:lpstr>Благодарю за внимание !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Савенко Илья Евгеньевич</dc:creator>
  <cp:lastModifiedBy>Сметанников Сергей Станиславович</cp:lastModifiedBy>
  <cp:revision>159</cp:revision>
  <cp:lastPrinted>2019-09-03T12:38:47Z</cp:lastPrinted>
  <dcterms:created xsi:type="dcterms:W3CDTF">2017-10-30T07:33:00Z</dcterms:created>
  <dcterms:modified xsi:type="dcterms:W3CDTF">2019-11-27T04:59:25Z</dcterms:modified>
</cp:coreProperties>
</file>